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399" r:id="rId3"/>
    <p:sldId id="310" r:id="rId4"/>
    <p:sldId id="377" r:id="rId5"/>
    <p:sldId id="400" r:id="rId6"/>
    <p:sldId id="376" r:id="rId7"/>
    <p:sldId id="378" r:id="rId8"/>
    <p:sldId id="380" r:id="rId9"/>
    <p:sldId id="381" r:id="rId10"/>
    <p:sldId id="397" r:id="rId11"/>
    <p:sldId id="398" r:id="rId12"/>
    <p:sldId id="382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</p:sldIdLst>
  <p:sldSz cx="9144000" cy="6858000" type="screen4x3"/>
  <p:notesSz cx="6735763" cy="986948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9pPr>
  </p:defaultTextStyle>
  <p:extLst>
    <p:ext uri="{EFAFB233-063F-42B5-8137-9DF3F51BA10A}">
      <p15:sldGuideLst xmlns:mc="http://schemas.openxmlformats.org/markup-compatibility/2006" xmlns:mv="urn:schemas-microsoft-com:mac:vml"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mc="http://schemas.openxmlformats.org/markup-compatibility/2006" xmlns:mv="urn:schemas-microsoft-com:mac:vml" xmlns="" xmlns:p15="http://schemas.microsoft.com/office/powerpoint/2012/main">
        <p15:guide id="1" orient="horz" pos="3108" userDrawn="1">
          <p15:clr>
            <a:srgbClr val="A4A3A4"/>
          </p15:clr>
        </p15:guide>
        <p15:guide id="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3300"/>
    <a:srgbClr val="FF00FF"/>
    <a:srgbClr val="FFFF00"/>
    <a:srgbClr val="FF99FF"/>
    <a:srgbClr val="FF9900"/>
    <a:srgbClr val="FFFF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mc="http://schemas.openxmlformats.org/markup-compatibility/2006" xmlns:mv="urn:schemas-microsoft-com:mac:vml"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681" autoAdjust="0"/>
  </p:normalViewPr>
  <p:slideViewPr>
    <p:cSldViewPr>
      <p:cViewPr varScale="1">
        <p:scale>
          <a:sx n="76" d="100"/>
          <a:sy n="76" d="100"/>
        </p:scale>
        <p:origin x="-7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4"/>
    </p:cViewPr>
  </p:sorterViewPr>
  <p:notesViewPr>
    <p:cSldViewPr>
      <p:cViewPr varScale="1">
        <p:scale>
          <a:sx n="52" d="100"/>
          <a:sy n="52" d="100"/>
        </p:scale>
        <p:origin x="-1968" y="-102"/>
      </p:cViewPr>
      <p:guideLst>
        <p:guide orient="horz" pos="3108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自給率</c:v>
                </c:pt>
              </c:strCache>
            </c:strRef>
          </c:tx>
          <c:spPr>
            <a:gradFill>
              <a:gsLst>
                <a:gs pos="0">
                  <a:schemeClr val="accent2"/>
                </a:gs>
                <a:gs pos="100000">
                  <a:schemeClr val="accent2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7"/>
            <c:invertIfNegative val="0"/>
            <c:bubble3D val="0"/>
            <c:spPr>
              <a:solidFill>
                <a:srgbClr val="FF3300"/>
              </a:solidFill>
              <a:ln>
                <a:noFill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600" b="1" i="0" u="none" strike="noStrike" kern="1200" baseline="0">
                      <a:solidFill>
                        <a:srgbClr val="0070C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ja-JP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600" b="1" i="0" u="none" strike="noStrike" kern="1200" baseline="0">
                    <a:solidFill>
                      <a:srgbClr val="FF00FF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中国</c:v>
                </c:pt>
                <c:pt idx="1">
                  <c:v>インド</c:v>
                </c:pt>
                <c:pt idx="2">
                  <c:v>アメリカ</c:v>
                </c:pt>
                <c:pt idx="3">
                  <c:v>イギリス</c:v>
                </c:pt>
                <c:pt idx="4">
                  <c:v>ドイツ</c:v>
                </c:pt>
                <c:pt idx="5">
                  <c:v>スペイン</c:v>
                </c:pt>
                <c:pt idx="6">
                  <c:v>フランス</c:v>
                </c:pt>
                <c:pt idx="7">
                  <c:v>日本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91</c:v>
                </c:pt>
                <c:pt idx="1">
                  <c:v>74</c:v>
                </c:pt>
                <c:pt idx="2">
                  <c:v>68</c:v>
                </c:pt>
                <c:pt idx="3">
                  <c:v>65</c:v>
                </c:pt>
                <c:pt idx="4">
                  <c:v>29</c:v>
                </c:pt>
                <c:pt idx="5">
                  <c:v>14</c:v>
                </c:pt>
                <c:pt idx="6">
                  <c:v>9</c:v>
                </c:pt>
                <c:pt idx="7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41161472"/>
        <c:axId val="41163008"/>
      </c:barChart>
      <c:catAx>
        <c:axId val="41161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effectLst/>
                <a:latin typeface="+mn-lt"/>
                <a:ea typeface="ＭＳ Ｐゴシック" panose="020B0600070205080204" pitchFamily="50" charset="-128"/>
                <a:cs typeface="+mn-cs"/>
              </a:defRPr>
            </a:pPr>
            <a:endParaRPr lang="ja-JP"/>
          </a:p>
        </c:txPr>
        <c:crossAx val="41163008"/>
        <c:crosses val="autoZero"/>
        <c:auto val="1"/>
        <c:lblAlgn val="ctr"/>
        <c:lblOffset val="100"/>
        <c:noMultiLvlLbl val="0"/>
      </c:catAx>
      <c:valAx>
        <c:axId val="411630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1161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ja-JP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65C7DF-3B37-4C1E-BA90-126467ADF41C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134CB5B5-D7B9-4ADB-B554-5795DA730FAE}">
      <dgm:prSet phldrT="[テキスト]"/>
      <dgm:spPr>
        <a:solidFill>
          <a:srgbClr val="FF0000"/>
        </a:solidFill>
      </dgm:spPr>
      <dgm:t>
        <a:bodyPr/>
        <a:lstStyle/>
        <a:p>
          <a:r>
            <a:rPr kumimoji="1" lang="ja-JP" altLang="en-US" dirty="0" smtClean="0"/>
            <a:t>いずれ</a:t>
          </a:r>
          <a:endParaRPr kumimoji="1" lang="en-US" altLang="ja-JP" dirty="0" smtClean="0"/>
        </a:p>
        <a:p>
          <a:r>
            <a:rPr kumimoji="1" lang="ja-JP" altLang="en-US" dirty="0" smtClean="0"/>
            <a:t>なくなる</a:t>
          </a:r>
          <a:endParaRPr kumimoji="1" lang="en-US" altLang="ja-JP" dirty="0" smtClean="0"/>
        </a:p>
      </dgm:t>
    </dgm:pt>
    <dgm:pt modelId="{AF8C6591-60FF-4F30-A799-86BE635B1122}" type="parTrans" cxnId="{3A66E5F1-8C7F-493C-9613-F0B2939264E6}">
      <dgm:prSet/>
      <dgm:spPr/>
      <dgm:t>
        <a:bodyPr/>
        <a:lstStyle/>
        <a:p>
          <a:endParaRPr kumimoji="1" lang="ja-JP" altLang="en-US"/>
        </a:p>
      </dgm:t>
    </dgm:pt>
    <dgm:pt modelId="{D59FE757-87A3-442D-BB6F-33A3D38BDA47}" type="sibTrans" cxnId="{3A66E5F1-8C7F-493C-9613-F0B2939264E6}">
      <dgm:prSet/>
      <dgm:spPr>
        <a:solidFill>
          <a:srgbClr val="FF9900"/>
        </a:solidFill>
      </dgm:spPr>
      <dgm:t>
        <a:bodyPr/>
        <a:lstStyle/>
        <a:p>
          <a:endParaRPr kumimoji="1" lang="ja-JP" altLang="en-US"/>
        </a:p>
      </dgm:t>
    </dgm:pt>
    <dgm:pt modelId="{02AA20DE-E72B-4595-8970-8A2568DDB026}">
      <dgm:prSet phldrT="[テキスト]"/>
      <dgm:spPr>
        <a:solidFill>
          <a:srgbClr val="002060"/>
        </a:solidFill>
      </dgm:spPr>
      <dgm:t>
        <a:bodyPr/>
        <a:lstStyle/>
        <a:p>
          <a:r>
            <a:rPr kumimoji="1" lang="ja-JP" altLang="en-US" dirty="0" smtClean="0"/>
            <a:t>みんなの未来</a:t>
          </a:r>
          <a:endParaRPr kumimoji="1" lang="ja-JP" altLang="en-US" dirty="0"/>
        </a:p>
      </dgm:t>
    </dgm:pt>
    <dgm:pt modelId="{A6634A17-FF0B-4FAF-8F36-4DBC26514E9B}" type="sibTrans" cxnId="{BB063162-CF06-4A6D-8340-504212136CFB}">
      <dgm:prSet/>
      <dgm:spPr/>
      <dgm:t>
        <a:bodyPr/>
        <a:lstStyle/>
        <a:p>
          <a:endParaRPr kumimoji="1" lang="ja-JP" altLang="en-US"/>
        </a:p>
      </dgm:t>
    </dgm:pt>
    <dgm:pt modelId="{6321181F-18D1-43FA-8AC2-2D030B21CDF8}" type="parTrans" cxnId="{BB063162-CF06-4A6D-8340-504212136CFB}">
      <dgm:prSet/>
      <dgm:spPr/>
      <dgm:t>
        <a:bodyPr/>
        <a:lstStyle/>
        <a:p>
          <a:endParaRPr kumimoji="1" lang="ja-JP" altLang="en-US"/>
        </a:p>
      </dgm:t>
    </dgm:pt>
    <dgm:pt modelId="{77E4C425-1975-40E4-B8DF-D1BF68A96F47}">
      <dgm:prSet phldrT="[テキスト]"/>
      <dgm:spPr>
        <a:solidFill>
          <a:srgbClr val="FF0000"/>
        </a:solidFill>
      </dgm:spPr>
      <dgm:t>
        <a:bodyPr/>
        <a:lstStyle/>
        <a:p>
          <a:r>
            <a:rPr kumimoji="1" lang="ja-JP" altLang="en-US" dirty="0" smtClean="0"/>
            <a:t>海外</a:t>
          </a:r>
          <a:r>
            <a:rPr kumimoji="1" lang="ja-JP" altLang="en-US" dirty="0" smtClean="0"/>
            <a:t>に</a:t>
          </a:r>
          <a:endParaRPr kumimoji="1" lang="en-US" altLang="ja-JP" dirty="0" smtClean="0"/>
        </a:p>
        <a:p>
          <a:r>
            <a:rPr kumimoji="1" lang="ja-JP" altLang="en-US" dirty="0" smtClean="0"/>
            <a:t>頼っている</a:t>
          </a:r>
          <a:endParaRPr kumimoji="1" lang="en-US" altLang="ja-JP" dirty="0" smtClean="0"/>
        </a:p>
      </dgm:t>
    </dgm:pt>
    <dgm:pt modelId="{3A2CDB2F-5FB3-42DA-982F-0E84104B01C0}" type="parTrans" cxnId="{A9FEE22B-EA80-420F-9B68-FA3A1A3B6E91}">
      <dgm:prSet/>
      <dgm:spPr/>
      <dgm:t>
        <a:bodyPr/>
        <a:lstStyle/>
        <a:p>
          <a:endParaRPr kumimoji="1" lang="ja-JP" altLang="en-US"/>
        </a:p>
      </dgm:t>
    </dgm:pt>
    <dgm:pt modelId="{38A73E64-96A1-4F4D-BB80-8B326FB850B8}" type="sibTrans" cxnId="{A9FEE22B-EA80-420F-9B68-FA3A1A3B6E91}">
      <dgm:prSet/>
      <dgm:spPr/>
      <dgm:t>
        <a:bodyPr/>
        <a:lstStyle/>
        <a:p>
          <a:endParaRPr kumimoji="1" lang="ja-JP" altLang="en-US"/>
        </a:p>
      </dgm:t>
    </dgm:pt>
    <dgm:pt modelId="{914187ED-1083-4B6B-B5BD-666DF997F183}" type="pres">
      <dgm:prSet presAssocID="{8665C7DF-3B37-4C1E-BA90-126467ADF41C}" presName="Name0" presStyleCnt="0">
        <dgm:presLayoutVars>
          <dgm:dir/>
          <dgm:resizeHandles val="exact"/>
        </dgm:presLayoutVars>
      </dgm:prSet>
      <dgm:spPr/>
    </dgm:pt>
    <dgm:pt modelId="{C07C7F37-1EAC-4134-A86A-161DA4C562E6}" type="pres">
      <dgm:prSet presAssocID="{8665C7DF-3B37-4C1E-BA90-126467ADF41C}" presName="vNodes" presStyleCnt="0"/>
      <dgm:spPr/>
    </dgm:pt>
    <dgm:pt modelId="{596FC530-C566-46AC-9618-3F7E30D8B07B}" type="pres">
      <dgm:prSet presAssocID="{134CB5B5-D7B9-4ADB-B554-5795DA730FAE}" presName="node" presStyleLbl="node1" presStyleIdx="0" presStyleCnt="3" custScaleX="205011" custScaleY="11652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9B63D0D-A025-4CAE-857E-58B5EC6F77CC}" type="pres">
      <dgm:prSet presAssocID="{D59FE757-87A3-442D-BB6F-33A3D38BDA47}" presName="spacerT" presStyleCnt="0"/>
      <dgm:spPr/>
    </dgm:pt>
    <dgm:pt modelId="{EE34661B-AA52-46A6-BFE3-52F60BFE9D05}" type="pres">
      <dgm:prSet presAssocID="{D59FE757-87A3-442D-BB6F-33A3D38BDA47}" presName="sibTrans" presStyleLbl="sibTrans2D1" presStyleIdx="0" presStyleCnt="2"/>
      <dgm:spPr/>
      <dgm:t>
        <a:bodyPr/>
        <a:lstStyle/>
        <a:p>
          <a:endParaRPr kumimoji="1" lang="ja-JP" altLang="en-US"/>
        </a:p>
      </dgm:t>
    </dgm:pt>
    <dgm:pt modelId="{9C71A001-85BD-4A5F-B2F4-290423255519}" type="pres">
      <dgm:prSet presAssocID="{D59FE757-87A3-442D-BB6F-33A3D38BDA47}" presName="spacerB" presStyleCnt="0"/>
      <dgm:spPr/>
    </dgm:pt>
    <dgm:pt modelId="{E8C006C0-5BE8-4230-9377-EE48AE752DCA}" type="pres">
      <dgm:prSet presAssocID="{77E4C425-1975-40E4-B8DF-D1BF68A96F47}" presName="node" presStyleLbl="node1" presStyleIdx="1" presStyleCnt="3" custScaleX="205011" custScaleY="11652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9D6BED2B-DDD8-4ABA-8516-A24950C1FBA1}" type="pres">
      <dgm:prSet presAssocID="{8665C7DF-3B37-4C1E-BA90-126467ADF41C}" presName="sibTransLast" presStyleLbl="sibTrans2D1" presStyleIdx="1" presStyleCnt="2"/>
      <dgm:spPr/>
      <dgm:t>
        <a:bodyPr/>
        <a:lstStyle/>
        <a:p>
          <a:endParaRPr kumimoji="1" lang="ja-JP" altLang="en-US"/>
        </a:p>
      </dgm:t>
    </dgm:pt>
    <dgm:pt modelId="{909FE233-5FA7-4C12-9243-E0544FB502F9}" type="pres">
      <dgm:prSet presAssocID="{8665C7DF-3B37-4C1E-BA90-126467ADF41C}" presName="connectorText" presStyleLbl="sibTrans2D1" presStyleIdx="1" presStyleCnt="2"/>
      <dgm:spPr/>
      <dgm:t>
        <a:bodyPr/>
        <a:lstStyle/>
        <a:p>
          <a:endParaRPr kumimoji="1" lang="ja-JP" altLang="en-US"/>
        </a:p>
      </dgm:t>
    </dgm:pt>
    <dgm:pt modelId="{2ABD9A9B-D33F-469F-9D8B-79B2FE4F402D}" type="pres">
      <dgm:prSet presAssocID="{8665C7DF-3B37-4C1E-BA90-126467ADF41C}" presName="lastNode" presStyleLbl="node1" presStyleIdx="2" presStyleCnt="3" custScaleX="154580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005FFB78-342D-415F-AA2A-CFBEAA9191B8}" type="presOf" srcId="{D59FE757-87A3-442D-BB6F-33A3D38BDA47}" destId="{EE34661B-AA52-46A6-BFE3-52F60BFE9D05}" srcOrd="0" destOrd="0" presId="urn:microsoft.com/office/officeart/2005/8/layout/equation2"/>
    <dgm:cxn modelId="{A9FEE22B-EA80-420F-9B68-FA3A1A3B6E91}" srcId="{8665C7DF-3B37-4C1E-BA90-126467ADF41C}" destId="{77E4C425-1975-40E4-B8DF-D1BF68A96F47}" srcOrd="1" destOrd="0" parTransId="{3A2CDB2F-5FB3-42DA-982F-0E84104B01C0}" sibTransId="{38A73E64-96A1-4F4D-BB80-8B326FB850B8}"/>
    <dgm:cxn modelId="{3A66E5F1-8C7F-493C-9613-F0B2939264E6}" srcId="{8665C7DF-3B37-4C1E-BA90-126467ADF41C}" destId="{134CB5B5-D7B9-4ADB-B554-5795DA730FAE}" srcOrd="0" destOrd="0" parTransId="{AF8C6591-60FF-4F30-A799-86BE635B1122}" sibTransId="{D59FE757-87A3-442D-BB6F-33A3D38BDA47}"/>
    <dgm:cxn modelId="{C6E88B77-5C91-4D5B-AE60-92D366A9CECC}" type="presOf" srcId="{02AA20DE-E72B-4595-8970-8A2568DDB026}" destId="{2ABD9A9B-D33F-469F-9D8B-79B2FE4F402D}" srcOrd="0" destOrd="0" presId="urn:microsoft.com/office/officeart/2005/8/layout/equation2"/>
    <dgm:cxn modelId="{BB063162-CF06-4A6D-8340-504212136CFB}" srcId="{8665C7DF-3B37-4C1E-BA90-126467ADF41C}" destId="{02AA20DE-E72B-4595-8970-8A2568DDB026}" srcOrd="2" destOrd="0" parTransId="{6321181F-18D1-43FA-8AC2-2D030B21CDF8}" sibTransId="{A6634A17-FF0B-4FAF-8F36-4DBC26514E9B}"/>
    <dgm:cxn modelId="{A59AFE3B-6CAF-4CEF-AFC9-532D24949F54}" type="presOf" srcId="{8665C7DF-3B37-4C1E-BA90-126467ADF41C}" destId="{914187ED-1083-4B6B-B5BD-666DF997F183}" srcOrd="0" destOrd="0" presId="urn:microsoft.com/office/officeart/2005/8/layout/equation2"/>
    <dgm:cxn modelId="{E375F1B7-8248-4623-A703-E040B88CD4B6}" type="presOf" srcId="{38A73E64-96A1-4F4D-BB80-8B326FB850B8}" destId="{9D6BED2B-DDD8-4ABA-8516-A24950C1FBA1}" srcOrd="0" destOrd="0" presId="urn:microsoft.com/office/officeart/2005/8/layout/equation2"/>
    <dgm:cxn modelId="{B2918A73-5A38-4886-952D-18CEC117BF9B}" type="presOf" srcId="{38A73E64-96A1-4F4D-BB80-8B326FB850B8}" destId="{909FE233-5FA7-4C12-9243-E0544FB502F9}" srcOrd="1" destOrd="0" presId="urn:microsoft.com/office/officeart/2005/8/layout/equation2"/>
    <dgm:cxn modelId="{365F4EA2-C27E-4FA1-9699-47B2788CDC37}" type="presOf" srcId="{77E4C425-1975-40E4-B8DF-D1BF68A96F47}" destId="{E8C006C0-5BE8-4230-9377-EE48AE752DCA}" srcOrd="0" destOrd="0" presId="urn:microsoft.com/office/officeart/2005/8/layout/equation2"/>
    <dgm:cxn modelId="{0C6C24E2-CC0D-46D8-B073-9883D94AAE46}" type="presOf" srcId="{134CB5B5-D7B9-4ADB-B554-5795DA730FAE}" destId="{596FC530-C566-46AC-9618-3F7E30D8B07B}" srcOrd="0" destOrd="0" presId="urn:microsoft.com/office/officeart/2005/8/layout/equation2"/>
    <dgm:cxn modelId="{2DB64299-BF5A-4B5E-81E2-B911BA84B747}" type="presParOf" srcId="{914187ED-1083-4B6B-B5BD-666DF997F183}" destId="{C07C7F37-1EAC-4134-A86A-161DA4C562E6}" srcOrd="0" destOrd="0" presId="urn:microsoft.com/office/officeart/2005/8/layout/equation2"/>
    <dgm:cxn modelId="{199D23DA-7B7B-4157-B803-40D4CADE2078}" type="presParOf" srcId="{C07C7F37-1EAC-4134-A86A-161DA4C562E6}" destId="{596FC530-C566-46AC-9618-3F7E30D8B07B}" srcOrd="0" destOrd="0" presId="urn:microsoft.com/office/officeart/2005/8/layout/equation2"/>
    <dgm:cxn modelId="{D88C5DA4-D3E1-42F0-848B-8A3EAE7C0788}" type="presParOf" srcId="{C07C7F37-1EAC-4134-A86A-161DA4C562E6}" destId="{79B63D0D-A025-4CAE-857E-58B5EC6F77CC}" srcOrd="1" destOrd="0" presId="urn:microsoft.com/office/officeart/2005/8/layout/equation2"/>
    <dgm:cxn modelId="{F79FD546-9C7D-4CBA-A0B8-46CEA649B793}" type="presParOf" srcId="{C07C7F37-1EAC-4134-A86A-161DA4C562E6}" destId="{EE34661B-AA52-46A6-BFE3-52F60BFE9D05}" srcOrd="2" destOrd="0" presId="urn:microsoft.com/office/officeart/2005/8/layout/equation2"/>
    <dgm:cxn modelId="{97FAE9F6-61DB-4D86-B1FF-0B12406FFF5F}" type="presParOf" srcId="{C07C7F37-1EAC-4134-A86A-161DA4C562E6}" destId="{9C71A001-85BD-4A5F-B2F4-290423255519}" srcOrd="3" destOrd="0" presId="urn:microsoft.com/office/officeart/2005/8/layout/equation2"/>
    <dgm:cxn modelId="{1C7D81BB-B893-4D11-98AF-2BDAD3D16A7A}" type="presParOf" srcId="{C07C7F37-1EAC-4134-A86A-161DA4C562E6}" destId="{E8C006C0-5BE8-4230-9377-EE48AE752DCA}" srcOrd="4" destOrd="0" presId="urn:microsoft.com/office/officeart/2005/8/layout/equation2"/>
    <dgm:cxn modelId="{D584BDA3-7566-447A-A65E-C04912E8D8A8}" type="presParOf" srcId="{914187ED-1083-4B6B-B5BD-666DF997F183}" destId="{9D6BED2B-DDD8-4ABA-8516-A24950C1FBA1}" srcOrd="1" destOrd="0" presId="urn:microsoft.com/office/officeart/2005/8/layout/equation2"/>
    <dgm:cxn modelId="{196C66A6-2955-4D2F-A072-F3272740D251}" type="presParOf" srcId="{9D6BED2B-DDD8-4ABA-8516-A24950C1FBA1}" destId="{909FE233-5FA7-4C12-9243-E0544FB502F9}" srcOrd="0" destOrd="0" presId="urn:microsoft.com/office/officeart/2005/8/layout/equation2"/>
    <dgm:cxn modelId="{59CFA474-4DB3-4713-ABFB-AC965B4C9BE7}" type="presParOf" srcId="{914187ED-1083-4B6B-B5BD-666DF997F183}" destId="{2ABD9A9B-D33F-469F-9D8B-79B2FE4F402D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FC530-C566-46AC-9618-3F7E30D8B07B}">
      <dsp:nvSpPr>
        <dsp:cNvPr id="0" name=""/>
        <dsp:cNvSpPr/>
      </dsp:nvSpPr>
      <dsp:spPr>
        <a:xfrm>
          <a:off x="2279" y="65270"/>
          <a:ext cx="3083675" cy="1752652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3200" kern="1200" dirty="0" smtClean="0"/>
            <a:t>いずれ</a:t>
          </a:r>
          <a:endParaRPr kumimoji="1" lang="en-US" altLang="ja-JP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3200" kern="1200" dirty="0" smtClean="0"/>
            <a:t>なくなる</a:t>
          </a:r>
          <a:endParaRPr kumimoji="1" lang="en-US" altLang="ja-JP" sz="3200" kern="1200" dirty="0" smtClean="0"/>
        </a:p>
      </dsp:txBody>
      <dsp:txXfrm>
        <a:off x="453873" y="321940"/>
        <a:ext cx="2180487" cy="1239312"/>
      </dsp:txXfrm>
    </dsp:sp>
    <dsp:sp modelId="{EE34661B-AA52-46A6-BFE3-52F60BFE9D05}">
      <dsp:nvSpPr>
        <dsp:cNvPr id="0" name=""/>
        <dsp:cNvSpPr/>
      </dsp:nvSpPr>
      <dsp:spPr>
        <a:xfrm>
          <a:off x="1107913" y="1940060"/>
          <a:ext cx="872407" cy="872407"/>
        </a:xfrm>
        <a:prstGeom prst="mathPlus">
          <a:avLst/>
        </a:prstGeom>
        <a:solidFill>
          <a:srgbClr val="FF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1500" kern="1200"/>
        </a:p>
      </dsp:txBody>
      <dsp:txXfrm>
        <a:off x="1223551" y="2273668"/>
        <a:ext cx="641131" cy="205191"/>
      </dsp:txXfrm>
    </dsp:sp>
    <dsp:sp modelId="{E8C006C0-5BE8-4230-9377-EE48AE752DCA}">
      <dsp:nvSpPr>
        <dsp:cNvPr id="0" name=""/>
        <dsp:cNvSpPr/>
      </dsp:nvSpPr>
      <dsp:spPr>
        <a:xfrm>
          <a:off x="2279" y="2934605"/>
          <a:ext cx="3083675" cy="1752652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3200" kern="1200" dirty="0" smtClean="0"/>
            <a:t>海外</a:t>
          </a:r>
          <a:r>
            <a:rPr kumimoji="1" lang="ja-JP" altLang="en-US" sz="3200" kern="1200" dirty="0" smtClean="0"/>
            <a:t>に</a:t>
          </a:r>
          <a:endParaRPr kumimoji="1" lang="en-US" altLang="ja-JP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3200" kern="1200" dirty="0" smtClean="0"/>
            <a:t>頼っている</a:t>
          </a:r>
          <a:endParaRPr kumimoji="1" lang="en-US" altLang="ja-JP" sz="3200" kern="1200" dirty="0" smtClean="0"/>
        </a:p>
      </dsp:txBody>
      <dsp:txXfrm>
        <a:off x="453873" y="3191275"/>
        <a:ext cx="2180487" cy="1239312"/>
      </dsp:txXfrm>
    </dsp:sp>
    <dsp:sp modelId="{9D6BED2B-DDD8-4ABA-8516-A24950C1FBA1}">
      <dsp:nvSpPr>
        <dsp:cNvPr id="0" name=""/>
        <dsp:cNvSpPr/>
      </dsp:nvSpPr>
      <dsp:spPr>
        <a:xfrm>
          <a:off x="3311577" y="2096491"/>
          <a:ext cx="478320" cy="5595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2500" kern="1200"/>
        </a:p>
      </dsp:txBody>
      <dsp:txXfrm>
        <a:off x="3311577" y="2208400"/>
        <a:ext cx="334824" cy="335726"/>
      </dsp:txXfrm>
    </dsp:sp>
    <dsp:sp modelId="{2ABD9A9B-D33F-469F-9D8B-79B2FE4F402D}">
      <dsp:nvSpPr>
        <dsp:cNvPr id="0" name=""/>
        <dsp:cNvSpPr/>
      </dsp:nvSpPr>
      <dsp:spPr>
        <a:xfrm>
          <a:off x="3988446" y="872112"/>
          <a:ext cx="4650234" cy="3008302"/>
        </a:xfrm>
        <a:prstGeom prst="ellips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6500" kern="1200" dirty="0" smtClean="0"/>
            <a:t>みんなの未来</a:t>
          </a:r>
          <a:endParaRPr kumimoji="1" lang="ja-JP" altLang="en-US" sz="6500" kern="1200" dirty="0"/>
        </a:p>
      </dsp:txBody>
      <dsp:txXfrm>
        <a:off x="4669457" y="1312668"/>
        <a:ext cx="3288212" cy="2127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5" tIns="45708" rIns="91415" bIns="45708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2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5" tIns="45708" rIns="91415" bIns="45708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5" tIns="45708" rIns="91415" bIns="45708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5" tIns="45708" rIns="91415" bIns="45708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EFCAE6EF-461C-458D-BA32-148FF48952E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52767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9413" cy="493713"/>
          </a:xfrm>
          <a:prstGeom prst="rect">
            <a:avLst/>
          </a:prstGeom>
        </p:spPr>
        <p:txBody>
          <a:bodyPr vert="horz" lIns="91415" tIns="45708" rIns="91415" bIns="45708" rtlCol="0"/>
          <a:lstStyle>
            <a:lvl1pPr algn="l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14763" y="2"/>
            <a:ext cx="2919412" cy="493713"/>
          </a:xfrm>
          <a:prstGeom prst="rect">
            <a:avLst/>
          </a:prstGeom>
        </p:spPr>
        <p:txBody>
          <a:bodyPr vert="horz" lIns="91415" tIns="45708" rIns="91415" bIns="45708" rtlCol="0"/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7B347F11-1A21-4E23-B72C-EA609D11F218}" type="datetimeFigureOut">
              <a:rPr lang="ja-JP" altLang="en-US"/>
              <a:pPr>
                <a:defRPr/>
              </a:pPr>
              <a:t>2016/3/1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8" rIns="91415" bIns="45708" rtlCol="0" anchor="ctr"/>
          <a:lstStyle/>
          <a:p>
            <a:pPr lvl="0"/>
            <a:endParaRPr lang="ja-JP" altLang="en-US" noProof="0" smtClean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73102" y="4687890"/>
            <a:ext cx="5389563" cy="4441825"/>
          </a:xfrm>
          <a:prstGeom prst="rect">
            <a:avLst/>
          </a:prstGeom>
        </p:spPr>
        <p:txBody>
          <a:bodyPr vert="horz" lIns="91415" tIns="45708" rIns="91415" bIns="45708" rtlCol="0">
            <a:normAutofit/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2" y="9374188"/>
            <a:ext cx="2919413" cy="493712"/>
          </a:xfrm>
          <a:prstGeom prst="rect">
            <a:avLst/>
          </a:prstGeom>
        </p:spPr>
        <p:txBody>
          <a:bodyPr vert="horz" lIns="91415" tIns="45708" rIns="91415" bIns="45708" rtlCol="0" anchor="b"/>
          <a:lstStyle>
            <a:lvl1pPr algn="l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15" tIns="45708" rIns="91415" bIns="45708" rtlCol="0" anchor="b"/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2827B127-F8CC-4376-9D93-509D99293A1E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4197273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0113" y="739775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15364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FCBD91-EA1D-4445-9173-477CFAF54101}" type="slidenum">
              <a:rPr lang="ja-JP" altLang="en-US" smtClean="0"/>
              <a:pPr/>
              <a:t>1</a:t>
            </a:fld>
            <a:endParaRPr lang="ja-JP" altLang="en-US" smtClean="0"/>
          </a:p>
        </p:txBody>
      </p:sp>
    </p:spTree>
    <p:extLst>
      <p:ext uri="{BB962C8B-B14F-4D97-AF65-F5344CB8AC3E}">
        <p14:creationId xmlns:p14="http://schemas.microsoft.com/office/powerpoint/2010/main" val="1109806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86046-6C83-491A-A429-0EFBCA653CD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E7A3A-3B63-4D17-A5BF-A2496C1ADC2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03D2C-9558-4B7C-B720-5BB65E2A43C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E36CB-441B-4CF6-ADFA-9D00DEABEBF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9ABE1-B263-4C08-A977-E7D22A401C2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56DD1-D717-4D70-BF9C-ABF4490183A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5096C-63A4-4312-8F21-E282BAB8456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C4B20-A2F5-4E8A-BAD6-E2EF8DA57F2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FB184-5F2A-44B3-8B45-14A36953CA3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EEB4F-B4AB-48DF-94BB-105ED839A6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7937E-EDE3-4426-A996-1C0C6F4A7C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52A2B-97DD-452E-A952-6F76FB43198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CCC99-3616-4B41-B4F8-69039819DB5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58888" y="6435725"/>
            <a:ext cx="72009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 i="1">
                <a:latin typeface="Century" pitchFamily="18" charset="0"/>
                <a:ea typeface="Arial Unicode MS" pitchFamily="50" charset="-128"/>
                <a:cs typeface="Arial Unicode MS" pitchFamily="50" charset="-128"/>
              </a:defRPr>
            </a:lvl1pPr>
          </a:lstStyle>
          <a:p>
            <a:pPr>
              <a:defRPr/>
            </a:pPr>
            <a:endParaRPr lang="ja-JP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A3F0FB13-3448-4226-9670-E3DD3DC475A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1035" name="Rectangle 11"/>
          <p:cNvSpPr>
            <a:spLocks noChangeArrowheads="1"/>
          </p:cNvSpPr>
          <p:nvPr userDrawn="1"/>
        </p:nvSpPr>
        <p:spPr bwMode="auto">
          <a:xfrm>
            <a:off x="0" y="6624638"/>
            <a:ext cx="9144000" cy="260351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ctr">
              <a:defRPr/>
            </a:pPr>
            <a:r>
              <a:rPr lang="en-US" altLang="ja-JP" sz="1600" i="1">
                <a:solidFill>
                  <a:schemeClr val="bg1"/>
                </a:solidFill>
              </a:rPr>
              <a:t>Copyright </a:t>
            </a:r>
            <a:r>
              <a:rPr lang="en-US" altLang="ja-JP" sz="2000" b="1" i="1">
                <a:solidFill>
                  <a:schemeClr val="bg1"/>
                </a:solidFill>
              </a:rPr>
              <a:t>A</a:t>
            </a:r>
            <a:r>
              <a:rPr lang="en-US" altLang="ja-JP" sz="1600" i="1">
                <a:solidFill>
                  <a:schemeClr val="bg1"/>
                </a:solidFill>
              </a:rPr>
              <a:t>kihiro </a:t>
            </a:r>
            <a:r>
              <a:rPr lang="en-US" altLang="ja-JP" sz="2000" b="1" i="1">
                <a:solidFill>
                  <a:schemeClr val="bg1"/>
                </a:solidFill>
              </a:rPr>
              <a:t>N</a:t>
            </a:r>
            <a:r>
              <a:rPr lang="en-US" altLang="ja-JP" sz="1600" i="1">
                <a:solidFill>
                  <a:schemeClr val="bg1"/>
                </a:solidFill>
              </a:rPr>
              <a:t>umata All Rights Reserved</a:t>
            </a:r>
          </a:p>
        </p:txBody>
      </p:sp>
      <p:sp>
        <p:nvSpPr>
          <p:cNvPr id="1037" name="Rectangle 13"/>
          <p:cNvSpPr>
            <a:spLocks noChangeArrowheads="1"/>
          </p:cNvSpPr>
          <p:nvPr userDrawn="1"/>
        </p:nvSpPr>
        <p:spPr bwMode="auto">
          <a:xfrm>
            <a:off x="0" y="0"/>
            <a:ext cx="9144000" cy="260351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>
              <a:defRPr/>
            </a:pPr>
            <a:endParaRPr lang="ja-JP" altLang="ja-JP" sz="1600" i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¯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ª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Y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315" y="1143000"/>
            <a:ext cx="8715375" cy="2743200"/>
          </a:xfrm>
        </p:spPr>
        <p:txBody>
          <a:bodyPr/>
          <a:lstStyle/>
          <a:p>
            <a:pPr eaLnBrk="1" hangingPunct="1"/>
            <a:r>
              <a:rPr lang="en-US" altLang="ja-JP" sz="7200" dirty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Green </a:t>
            </a:r>
            <a:r>
              <a:rPr lang="en-US" altLang="ja-JP" sz="72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Powers</a:t>
            </a:r>
            <a:r>
              <a:rPr lang="ja-JP" altLang="en-US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を</a:t>
            </a:r>
            <a:r>
              <a:rPr lang="en-US" altLang="ja-JP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/>
            </a:r>
            <a:br>
              <a:rPr lang="en-US" altLang="ja-JP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</a:br>
            <a:r>
              <a:rPr lang="ja-JP" altLang="en-US" sz="4800" dirty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世の中</a:t>
            </a:r>
            <a:r>
              <a:rPr lang="ja-JP" altLang="en-US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に広めよう</a:t>
            </a:r>
            <a:endParaRPr lang="ja-JP" altLang="ja-JP" sz="1800" dirty="0" smtClean="0">
              <a:latin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7313" y="4500563"/>
            <a:ext cx="6400800" cy="1752600"/>
          </a:xfrm>
        </p:spPr>
        <p:txBody>
          <a:bodyPr/>
          <a:lstStyle/>
          <a:p>
            <a:pPr eaLnBrk="1" hangingPunct="1"/>
            <a:r>
              <a:rPr lang="ja-JP" altLang="en-US" smtClean="0">
                <a:latin typeface="Times New Roman" pitchFamily="18" charset="0"/>
              </a:rPr>
              <a:t>東京学芸大学附属世田谷小学校</a:t>
            </a:r>
            <a:endParaRPr lang="en-US" altLang="ja-JP" smtClean="0">
              <a:latin typeface="Times New Roman" pitchFamily="18" charset="0"/>
            </a:endParaRPr>
          </a:p>
          <a:p>
            <a:pPr eaLnBrk="1" hangingPunct="1"/>
            <a:r>
              <a:rPr lang="ja-JP" altLang="en-US" smtClean="0">
                <a:latin typeface="Times New Roman" pitchFamily="18" charset="0"/>
              </a:rPr>
              <a:t>沼田　晶弘</a:t>
            </a:r>
            <a:endParaRPr lang="ja-JP" altLang="ja-JP" smtClean="0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109351" y="2060848"/>
            <a:ext cx="6925293" cy="212365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ja-JP" alt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電気がなくなったら</a:t>
            </a:r>
            <a:endParaRPr lang="en-US" altLang="ja-JP" sz="6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ja-JP" altLang="en-US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どうす</a:t>
            </a:r>
            <a:r>
              <a:rPr lang="ja-JP" alt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る？</a:t>
            </a:r>
            <a:endParaRPr lang="en-US" altLang="ja-JP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651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371600" y="2590800"/>
            <a:ext cx="6636252" cy="175432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ja-JP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みんなが使う電気って</a:t>
            </a:r>
            <a:endParaRPr lang="en-US" altLang="ja-JP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ja-JP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何からできてる？</a:t>
            </a:r>
            <a:endParaRPr lang="en-US" altLang="ja-JP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現在</a:t>
            </a:r>
            <a:r>
              <a:rPr lang="ja-JP" altLang="en-US" dirty="0" smtClean="0"/>
              <a:t>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2564904"/>
            <a:ext cx="8640960" cy="1108719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6000" dirty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火力発電</a:t>
            </a:r>
            <a:r>
              <a:rPr lang="ja-JP" altLang="en-US" sz="60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が中心</a:t>
            </a:r>
            <a:endParaRPr kumimoji="1" lang="ja-JP" altLang="en-US" sz="6000" dirty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5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火力発電って？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2060848"/>
            <a:ext cx="8640960" cy="1108719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48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石油 石炭</a:t>
            </a:r>
            <a:r>
              <a:rPr lang="ja-JP" altLang="en-US" sz="4800" dirty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 </a:t>
            </a:r>
            <a:r>
              <a:rPr lang="ja-JP" altLang="en-US" sz="48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天然ガス</a:t>
            </a:r>
            <a:r>
              <a:rPr lang="ja-JP" altLang="en-US" sz="4800" dirty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 </a:t>
            </a:r>
            <a:r>
              <a:rPr lang="ja-JP" altLang="en-US" sz="2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など</a:t>
            </a:r>
            <a:endParaRPr lang="en-US" altLang="ja-JP" sz="4800" dirty="0" smtClean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1475656" y="3492297"/>
            <a:ext cx="64315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燃料を燃やした熱を電力をつくること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3318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日本のエネルギー自給率</a:t>
            </a:r>
            <a:endParaRPr kumimoji="1" lang="ja-JP" altLang="en-US" dirty="0"/>
          </a:p>
        </p:txBody>
      </p:sp>
      <p:graphicFrame>
        <p:nvGraphicFramePr>
          <p:cNvPr id="9" name="コンテンツ プレースホルダー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6935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角丸四角形吹き出し 9"/>
          <p:cNvSpPr/>
          <p:nvPr/>
        </p:nvSpPr>
        <p:spPr>
          <a:xfrm>
            <a:off x="7380312" y="3573016"/>
            <a:ext cx="1285072" cy="936104"/>
          </a:xfrm>
          <a:prstGeom prst="wedgeRoundRectCallout">
            <a:avLst>
              <a:gd name="adj1" fmla="val 6787"/>
              <a:gd name="adj2" fmla="val 114204"/>
              <a:gd name="adj3" fmla="val 16667"/>
            </a:avLst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4000" dirty="0" smtClean="0"/>
              <a:t>4</a:t>
            </a:r>
            <a:r>
              <a:rPr kumimoji="1" lang="ja-JP" altLang="en-US" sz="4000" dirty="0" smtClean="0"/>
              <a:t>％</a:t>
            </a:r>
            <a:r>
              <a:rPr kumimoji="1" lang="en-US" altLang="ja-JP" sz="4000" dirty="0" smtClean="0"/>
              <a:t>!</a:t>
            </a:r>
            <a:endParaRPr kumimoji="1" lang="ja-JP" altLang="en-US" sz="40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022657" y="6244915"/>
            <a:ext cx="3132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dirty="0" smtClean="0"/>
              <a:t>「エネルギー白書」</a:t>
            </a:r>
            <a:r>
              <a:rPr kumimoji="1" lang="en-US" altLang="ja-JP" sz="2000" dirty="0" smtClean="0"/>
              <a:t>2013</a:t>
            </a:r>
            <a:r>
              <a:rPr kumimoji="1" lang="ja-JP" altLang="en-US" sz="2000" dirty="0" smtClean="0"/>
              <a:t>より</a:t>
            </a:r>
            <a:endParaRPr kumimoji="1" lang="ja-JP" altLang="en-US" sz="2000" dirty="0"/>
          </a:p>
        </p:txBody>
      </p:sp>
      <p:sp>
        <p:nvSpPr>
          <p:cNvPr id="6" name="雲 5"/>
          <p:cNvSpPr/>
          <p:nvPr/>
        </p:nvSpPr>
        <p:spPr>
          <a:xfrm>
            <a:off x="5580112" y="1762199"/>
            <a:ext cx="3164161" cy="1810817"/>
          </a:xfrm>
          <a:prstGeom prst="cloud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16000" rIns="36000" bIns="36000" rtlCol="0" anchor="ctr" anchorCtr="0"/>
          <a:lstStyle/>
          <a:p>
            <a:pPr algn="ctr"/>
            <a:endParaRPr lang="ja-JP" altLang="en-US" sz="2400" dirty="0" smtClean="0">
              <a:ln w="0"/>
              <a:solidFill>
                <a:schemeClr val="accent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5919353" y="2190553"/>
            <a:ext cx="2485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chemeClr val="bg1"/>
                </a:solidFill>
              </a:rPr>
              <a:t>石油に</a:t>
            </a:r>
            <a:endParaRPr kumimoji="1" lang="en-US" altLang="ja-JP" sz="2800" dirty="0" smtClean="0">
              <a:solidFill>
                <a:schemeClr val="bg1"/>
              </a:solidFill>
            </a:endParaRPr>
          </a:p>
          <a:p>
            <a:pPr algn="ctr"/>
            <a:r>
              <a:rPr kumimoji="1" lang="ja-JP" altLang="en-US" sz="2800" dirty="0" smtClean="0">
                <a:solidFill>
                  <a:schemeClr val="bg1"/>
                </a:solidFill>
              </a:rPr>
              <a:t>頼ってるから</a:t>
            </a:r>
            <a:r>
              <a:rPr kumimoji="1" lang="en-US" altLang="ja-JP" sz="2800" dirty="0" smtClean="0">
                <a:solidFill>
                  <a:schemeClr val="bg1"/>
                </a:solidFill>
              </a:rPr>
              <a:t>!!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32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0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だいじょうぶ？</a:t>
            </a:r>
            <a:endParaRPr kumimoji="1" lang="ja-JP" altLang="en-US" dirty="0"/>
          </a:p>
        </p:txBody>
      </p:sp>
      <p:graphicFrame>
        <p:nvGraphicFramePr>
          <p:cNvPr id="4" name="図表 3"/>
          <p:cNvGraphicFramePr/>
          <p:nvPr>
            <p:extLst>
              <p:ext uri="{D42A27DB-BD31-4B8C-83A1-F6EECF244321}">
                <p14:modId xmlns:p14="http://schemas.microsoft.com/office/powerpoint/2010/main" val="504801731"/>
              </p:ext>
            </p:extLst>
          </p:nvPr>
        </p:nvGraphicFramePr>
        <p:xfrm>
          <a:off x="179512" y="1412776"/>
          <a:ext cx="864096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805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6FC530-C566-46AC-9618-3F7E30D8B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596FC530-C566-46AC-9618-3F7E30D8B0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34661B-AA52-46A6-BFE3-52F60BFE9D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EE34661B-AA52-46A6-BFE3-52F60BFE9D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C006C0-5BE8-4230-9377-EE48AE752D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E8C006C0-5BE8-4230-9377-EE48AE752D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6BED2B-DDD8-4ABA-8516-A24950C1FB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9D6BED2B-DDD8-4ABA-8516-A24950C1FB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BD9A9B-D33F-469F-9D8B-79B2FE4F40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2ABD9A9B-D33F-469F-9D8B-79B2FE4F40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円/楕円 3"/>
          <p:cNvSpPr/>
          <p:nvPr/>
        </p:nvSpPr>
        <p:spPr>
          <a:xfrm>
            <a:off x="4427984" y="4149080"/>
            <a:ext cx="4536504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どれだけ使って</a:t>
            </a:r>
            <a:r>
              <a:rPr lang="ja-JP" altLang="en-US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も</a:t>
            </a:r>
            <a:endParaRPr lang="en-US" altLang="ja-JP" dirty="0" smtClean="0">
              <a:solidFill>
                <a:srgbClr val="00B05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  <a:p>
            <a:pPr algn="ctr"/>
            <a:r>
              <a:rPr lang="ja-JP" altLang="en-US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なくならない</a:t>
            </a:r>
            <a:endParaRPr lang="en-US" altLang="ja-JP" dirty="0">
              <a:solidFill>
                <a:srgbClr val="00B05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Green Power</a:t>
            </a:r>
            <a:r>
              <a:rPr kumimoji="1" lang="ja-JP" altLang="en-US" dirty="0" smtClean="0"/>
              <a:t>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11560" y="2276872"/>
            <a:ext cx="8229600" cy="2160240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自然</a:t>
            </a:r>
            <a:r>
              <a:rPr lang="ja-JP" altLang="en-US" sz="4800" dirty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の恵み</a:t>
            </a:r>
            <a:r>
              <a:rPr lang="ja-JP" altLang="en-US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をいかした</a:t>
            </a:r>
            <a:endParaRPr lang="en-US" altLang="ja-JP" sz="4800" dirty="0" smtClean="0">
              <a:solidFill>
                <a:srgbClr val="00B05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  <a:p>
            <a:pPr marL="0" indent="0" algn="ctr">
              <a:buNone/>
            </a:pPr>
            <a:r>
              <a:rPr kumimoji="1" lang="ja-JP" altLang="en-US" sz="4800" dirty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再生</a:t>
            </a:r>
            <a:r>
              <a:rPr kumimoji="1" lang="ja-JP" altLang="en-US" sz="4800" dirty="0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可能エネルギーのこと</a:t>
            </a:r>
            <a:endParaRPr kumimoji="1" lang="ja-JP" altLang="en-US" sz="4800" dirty="0">
              <a:solidFill>
                <a:srgbClr val="00B05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552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GREEN</a:t>
            </a:r>
            <a:r>
              <a:rPr lang="ja-JP" altLang="en-US" dirty="0" smtClean="0"/>
              <a:t> </a:t>
            </a:r>
            <a:r>
              <a:rPr lang="en-US" altLang="ja-JP" dirty="0" smtClean="0"/>
              <a:t>POWER</a:t>
            </a:r>
            <a:r>
              <a:rPr kumimoji="1" lang="ja-JP" altLang="en-US" dirty="0" smtClean="0"/>
              <a:t>には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５つの</a:t>
            </a:r>
            <a:r>
              <a:rPr lang="ja-JP" altLang="en-US" dirty="0" smtClean="0"/>
              <a:t>種類がある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  <p:sp>
        <p:nvSpPr>
          <p:cNvPr id="13" name="円/楕円 12"/>
          <p:cNvSpPr/>
          <p:nvPr/>
        </p:nvSpPr>
        <p:spPr>
          <a:xfrm>
            <a:off x="307809" y="1621086"/>
            <a:ext cx="4104456" cy="1579313"/>
          </a:xfrm>
          <a:prstGeom prst="ellipse">
            <a:avLst/>
          </a:prstGeom>
          <a:solidFill>
            <a:srgbClr val="FFC000"/>
          </a:solidFill>
          <a:ln>
            <a:solidFill>
              <a:srgbClr val="FF330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太陽光発電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円/楕円 13"/>
          <p:cNvSpPr/>
          <p:nvPr/>
        </p:nvSpPr>
        <p:spPr>
          <a:xfrm>
            <a:off x="5056620" y="1621087"/>
            <a:ext cx="4104456" cy="1579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バイオマス発電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4443722" y="3020908"/>
            <a:ext cx="4644008" cy="1579313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風力発電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円/楕円 15"/>
          <p:cNvSpPr/>
          <p:nvPr/>
        </p:nvSpPr>
        <p:spPr>
          <a:xfrm>
            <a:off x="688740" y="3217839"/>
            <a:ext cx="3456384" cy="1579313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水力発電</a:t>
            </a:r>
            <a:endParaRPr kumimoji="1" lang="en-US" altLang="ja-JP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円/楕円 18"/>
          <p:cNvSpPr/>
          <p:nvPr/>
        </p:nvSpPr>
        <p:spPr>
          <a:xfrm>
            <a:off x="2514600" y="4800600"/>
            <a:ext cx="4264666" cy="1579313"/>
          </a:xfrm>
          <a:prstGeom prst="ellipse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地熱発電</a:t>
            </a:r>
            <a:endParaRPr kumimoji="1" lang="ja-JP" altLang="en-US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910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3400" y="2362200"/>
            <a:ext cx="8229600" cy="1143000"/>
          </a:xfrm>
        </p:spPr>
        <p:txBody>
          <a:bodyPr/>
          <a:lstStyle/>
          <a:p>
            <a:r>
              <a:rPr lang="ja-JP" altLang="en-US" dirty="0" smtClean="0"/>
              <a:t>みんなは知らないだろうけど、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kumimoji="1" lang="ja-JP" altLang="en-US" dirty="0" smtClean="0"/>
              <a:t>それぞれキャラクターがいます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10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96752"/>
            <a:ext cx="6200775" cy="5209784"/>
          </a:xfrm>
        </p:spPr>
      </p:pic>
    </p:spTree>
    <p:extLst>
      <p:ext uri="{BB962C8B-B14F-4D97-AF65-F5344CB8AC3E}">
        <p14:creationId xmlns:p14="http://schemas.microsoft.com/office/powerpoint/2010/main" val="20339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風力発電</a:t>
            </a:r>
            <a:r>
              <a:rPr kumimoji="1" lang="ja-JP" altLang="en-US" dirty="0" smtClean="0"/>
              <a:t>の</a:t>
            </a:r>
            <a:r>
              <a:rPr kumimoji="1" lang="ja-JP" altLang="en-US" sz="5400" dirty="0" smtClean="0">
                <a:solidFill>
                  <a:srgbClr val="0070C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風子</a:t>
            </a:r>
            <a:endParaRPr kumimoji="1" lang="ja-JP" altLang="en-US" dirty="0">
              <a:solidFill>
                <a:srgbClr val="0070C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1" t="18133" r="11304" b="18227"/>
          <a:stretch/>
        </p:blipFill>
        <p:spPr>
          <a:xfrm>
            <a:off x="2483768" y="1196752"/>
            <a:ext cx="3888432" cy="4574624"/>
          </a:xfrm>
        </p:spPr>
      </p:pic>
      <p:sp>
        <p:nvSpPr>
          <p:cNvPr id="3" name="円/楕円 2"/>
          <p:cNvSpPr/>
          <p:nvPr/>
        </p:nvSpPr>
        <p:spPr>
          <a:xfrm>
            <a:off x="395536" y="2117747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風があれば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いつでも</a:t>
            </a:r>
            <a:r>
              <a:rPr kumimoji="1" lang="en-US" altLang="ja-JP" dirty="0" smtClean="0">
                <a:solidFill>
                  <a:schemeClr val="tx1"/>
                </a:solidFill>
              </a:rPr>
              <a:t>OK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5652120" y="2117747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海の上</a:t>
            </a:r>
            <a:r>
              <a:rPr lang="ja-JP" altLang="en-US" dirty="0" smtClean="0">
                <a:solidFill>
                  <a:schemeClr val="tx1"/>
                </a:solidFill>
              </a:rPr>
              <a:t>は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dirty="0">
                <a:solidFill>
                  <a:schemeClr val="tx1"/>
                </a:solidFill>
              </a:rPr>
              <a:t>強い風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4" name="雲 3"/>
          <p:cNvSpPr/>
          <p:nvPr/>
        </p:nvSpPr>
        <p:spPr>
          <a:xfrm>
            <a:off x="395536" y="4365104"/>
            <a:ext cx="2664296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77500" lnSpcReduction="20000"/>
          </a:bodyPr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広い場所が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必要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7" name="雲 6"/>
          <p:cNvSpPr/>
          <p:nvPr/>
        </p:nvSpPr>
        <p:spPr>
          <a:xfrm>
            <a:off x="6228184" y="4365104"/>
            <a:ext cx="2664296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台風の</a:t>
            </a:r>
            <a:r>
              <a:rPr lang="ja-JP" altLang="en-US" dirty="0" smtClean="0">
                <a:solidFill>
                  <a:schemeClr val="tx1"/>
                </a:solidFill>
              </a:rPr>
              <a:t>時危険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8" name="下リボン 7"/>
          <p:cNvSpPr/>
          <p:nvPr/>
        </p:nvSpPr>
        <p:spPr>
          <a:xfrm>
            <a:off x="107504" y="5771376"/>
            <a:ext cx="8784976" cy="609952"/>
          </a:xfrm>
          <a:prstGeom prst="ribbon">
            <a:avLst>
              <a:gd name="adj1" fmla="val 16667"/>
              <a:gd name="adj2" fmla="val 75000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過去</a:t>
            </a:r>
            <a:r>
              <a:rPr kumimoji="1" lang="en-US" altLang="ja-JP" dirty="0" smtClean="0">
                <a:solidFill>
                  <a:schemeClr val="tx1"/>
                </a:solidFill>
              </a:rPr>
              <a:t>10</a:t>
            </a:r>
            <a:r>
              <a:rPr kumimoji="1" lang="ja-JP" altLang="en-US" dirty="0" smtClean="0">
                <a:solidFill>
                  <a:schemeClr val="tx1"/>
                </a:solidFill>
              </a:rPr>
              <a:t>年間で発電量</a:t>
            </a:r>
            <a:r>
              <a:rPr kumimoji="1" lang="en-US" altLang="ja-JP" dirty="0" smtClean="0">
                <a:solidFill>
                  <a:schemeClr val="tx1"/>
                </a:solidFill>
              </a:rPr>
              <a:t>10</a:t>
            </a:r>
            <a:r>
              <a:rPr kumimoji="1" lang="ja-JP" altLang="en-US" dirty="0" smtClean="0">
                <a:solidFill>
                  <a:schemeClr val="tx1"/>
                </a:solidFill>
              </a:rPr>
              <a:t>倍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88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4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バイオマス</a:t>
            </a:r>
            <a:r>
              <a:rPr kumimoji="1" lang="ja-JP" altLang="en-US" dirty="0" smtClean="0"/>
              <a:t>発電の</a:t>
            </a:r>
            <a:r>
              <a:rPr kumimoji="1" lang="ja-JP" altLang="en-US" sz="5400" dirty="0" err="1" smtClean="0">
                <a:solidFill>
                  <a:srgbClr val="00B05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ばいおん</a:t>
            </a:r>
            <a:endParaRPr kumimoji="1" lang="ja-JP" altLang="en-US" dirty="0">
              <a:solidFill>
                <a:srgbClr val="00B05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19724" r="7274" b="18227"/>
          <a:stretch/>
        </p:blipFill>
        <p:spPr>
          <a:xfrm>
            <a:off x="2051720" y="1196752"/>
            <a:ext cx="4392488" cy="4758529"/>
          </a:xfrm>
        </p:spPr>
      </p:pic>
      <p:sp>
        <p:nvSpPr>
          <p:cNvPr id="4" name="雲 3"/>
          <p:cNvSpPr/>
          <p:nvPr/>
        </p:nvSpPr>
        <p:spPr>
          <a:xfrm>
            <a:off x="35496" y="3717032"/>
            <a:ext cx="2880320" cy="1296144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10000"/>
          </a:bodyPr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人の食料が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減るかも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6" name="雲 5"/>
          <p:cNvSpPr/>
          <p:nvPr/>
        </p:nvSpPr>
        <p:spPr>
          <a:xfrm>
            <a:off x="6170006" y="3645024"/>
            <a:ext cx="2880320" cy="1440160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775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集める</a:t>
            </a:r>
            <a:r>
              <a:rPr lang="ja-JP" altLang="en-US" dirty="0" smtClean="0">
                <a:solidFill>
                  <a:schemeClr val="tx1"/>
                </a:solidFill>
              </a:rPr>
              <a:t>のに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輸送費が･･･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7" name="円/楕円 6"/>
          <p:cNvSpPr/>
          <p:nvPr/>
        </p:nvSpPr>
        <p:spPr>
          <a:xfrm>
            <a:off x="179512" y="1700808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ゴミ</a:t>
            </a:r>
            <a:r>
              <a:rPr lang="ja-JP" altLang="en-US" dirty="0" smtClean="0">
                <a:solidFill>
                  <a:schemeClr val="tx1"/>
                </a:solidFill>
              </a:rPr>
              <a:t>やフンを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使えます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5062225" y="1240267"/>
            <a:ext cx="4046279" cy="1425093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>
            <a:normAutofit lnSpcReduction="10000"/>
          </a:bodyPr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CO2</a:t>
            </a:r>
            <a:r>
              <a:rPr lang="ja-JP" altLang="en-US" dirty="0" smtClean="0">
                <a:solidFill>
                  <a:schemeClr val="tx1"/>
                </a:solidFill>
              </a:rPr>
              <a:t>は育つ時に吸ったからね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9" name="下リボン 8"/>
          <p:cNvSpPr/>
          <p:nvPr/>
        </p:nvSpPr>
        <p:spPr>
          <a:xfrm>
            <a:off x="0" y="5771376"/>
            <a:ext cx="9144000" cy="609952"/>
          </a:xfrm>
          <a:prstGeom prst="ribbon">
            <a:avLst>
              <a:gd name="adj1" fmla="val 16667"/>
              <a:gd name="adj2" fmla="val 75000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トウモロコシ</a:t>
            </a:r>
            <a:r>
              <a:rPr lang="ja-JP" altLang="en-US" dirty="0" smtClean="0">
                <a:solidFill>
                  <a:schemeClr val="tx1"/>
                </a:solidFill>
              </a:rPr>
              <a:t>やイモが石油のかわりに！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8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太陽光発電の</a:t>
            </a:r>
            <a:r>
              <a:rPr kumimoji="1" lang="ja-JP" altLang="en-US" sz="5400" dirty="0" smtClean="0">
                <a:solidFill>
                  <a:srgbClr val="FF990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サンちゃん</a:t>
            </a:r>
            <a:endParaRPr kumimoji="1" lang="ja-JP" altLang="en-US" dirty="0">
              <a:solidFill>
                <a:srgbClr val="FF990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9" t="26224" r="11619" b="23913"/>
          <a:stretch/>
        </p:blipFill>
        <p:spPr>
          <a:xfrm>
            <a:off x="2555776" y="1268760"/>
            <a:ext cx="4464496" cy="4351312"/>
          </a:xfrm>
        </p:spPr>
      </p:pic>
      <p:sp>
        <p:nvSpPr>
          <p:cNvPr id="5" name="円/楕円 4"/>
          <p:cNvSpPr/>
          <p:nvPr/>
        </p:nvSpPr>
        <p:spPr>
          <a:xfrm>
            <a:off x="147825" y="1340768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92500"/>
          </a:bodyPr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狭くても発電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5940152" y="1412776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設置</a:t>
            </a:r>
            <a:r>
              <a:rPr lang="ja-JP" altLang="en-US" dirty="0" smtClean="0">
                <a:solidFill>
                  <a:schemeClr val="tx1"/>
                </a:solidFill>
              </a:rPr>
              <a:t>したら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あとはカンタン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7" name="雲 6"/>
          <p:cNvSpPr/>
          <p:nvPr/>
        </p:nvSpPr>
        <p:spPr>
          <a:xfrm>
            <a:off x="35496" y="3645024"/>
            <a:ext cx="3096344" cy="1296144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775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大きな</a:t>
            </a:r>
            <a:r>
              <a:rPr lang="ja-JP" altLang="en-US" dirty="0" smtClean="0">
                <a:solidFill>
                  <a:schemeClr val="tx1"/>
                </a:solidFill>
              </a:rPr>
              <a:t>電力は広い場所が</a:t>
            </a:r>
            <a:endParaRPr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8" name="雲 7"/>
          <p:cNvSpPr/>
          <p:nvPr/>
        </p:nvSpPr>
        <p:spPr>
          <a:xfrm>
            <a:off x="6300192" y="3356992"/>
            <a:ext cx="2808312" cy="1759024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1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おひさま</a:t>
            </a:r>
            <a:r>
              <a:rPr lang="ja-JP" altLang="en-US" dirty="0" smtClean="0">
                <a:solidFill>
                  <a:schemeClr val="tx1"/>
                </a:solidFill>
              </a:rPr>
              <a:t>が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>
                <a:solidFill>
                  <a:schemeClr val="tx1"/>
                </a:solidFill>
              </a:rPr>
              <a:t>出ない</a:t>
            </a:r>
            <a:r>
              <a:rPr lang="ja-JP" altLang="en-US" dirty="0" smtClean="0">
                <a:solidFill>
                  <a:schemeClr val="tx1"/>
                </a:solidFill>
              </a:rPr>
              <a:t>と・・・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11" name="下リボン 10"/>
          <p:cNvSpPr/>
          <p:nvPr/>
        </p:nvSpPr>
        <p:spPr>
          <a:xfrm>
            <a:off x="107504" y="5771376"/>
            <a:ext cx="8784976" cy="609952"/>
          </a:xfrm>
          <a:prstGeom prst="ribbon">
            <a:avLst>
              <a:gd name="adj1" fmla="val 16667"/>
              <a:gd name="adj2" fmla="val 75000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60</a:t>
            </a:r>
            <a:r>
              <a:rPr lang="ja-JP" altLang="en-US" dirty="0" smtClean="0">
                <a:solidFill>
                  <a:schemeClr val="tx1"/>
                </a:solidFill>
              </a:rPr>
              <a:t>億年使えます！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水力</a:t>
            </a:r>
            <a:r>
              <a:rPr kumimoji="1" lang="ja-JP" altLang="en-US" dirty="0" smtClean="0"/>
              <a:t>発電の</a:t>
            </a:r>
            <a:r>
              <a:rPr kumimoji="1" lang="ja-JP" altLang="en-US" sz="5400" dirty="0" smtClean="0">
                <a:solidFill>
                  <a:srgbClr val="00B0F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ミズリン</a:t>
            </a:r>
            <a:endParaRPr kumimoji="1" lang="ja-JP" altLang="en-US" dirty="0">
              <a:solidFill>
                <a:srgbClr val="00B0F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7" t="24497" r="16268" b="24591"/>
          <a:stretch/>
        </p:blipFill>
        <p:spPr>
          <a:xfrm>
            <a:off x="2627784" y="1196752"/>
            <a:ext cx="4248472" cy="4687970"/>
          </a:xfrm>
        </p:spPr>
      </p:pic>
      <p:sp>
        <p:nvSpPr>
          <p:cNvPr id="4" name="円/楕円 3"/>
          <p:cNvSpPr/>
          <p:nvPr/>
        </p:nvSpPr>
        <p:spPr>
          <a:xfrm>
            <a:off x="107504" y="1628799"/>
            <a:ext cx="3744416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77500" lnSpcReduction="20000"/>
          </a:bodyPr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ダムは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災害対策になるよ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5868144" y="2117746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川</a:t>
            </a:r>
            <a:r>
              <a:rPr lang="ja-JP" altLang="en-US" dirty="0" smtClean="0">
                <a:solidFill>
                  <a:schemeClr val="tx1"/>
                </a:solidFill>
              </a:rPr>
              <a:t>など自然をそのまま利用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7" name="雲 6"/>
          <p:cNvSpPr/>
          <p:nvPr/>
        </p:nvSpPr>
        <p:spPr>
          <a:xfrm>
            <a:off x="107504" y="3284984"/>
            <a:ext cx="2952328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魚</a:t>
            </a:r>
            <a:r>
              <a:rPr lang="ja-JP" altLang="en-US" dirty="0" smtClean="0">
                <a:solidFill>
                  <a:schemeClr val="tx1"/>
                </a:solidFill>
              </a:rPr>
              <a:t>や植物は大丈夫？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8" name="雲 7"/>
          <p:cNvSpPr/>
          <p:nvPr/>
        </p:nvSpPr>
        <p:spPr>
          <a:xfrm>
            <a:off x="6228184" y="4221088"/>
            <a:ext cx="2664296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発電量</a:t>
            </a:r>
            <a:r>
              <a:rPr lang="ja-JP" altLang="en-US" dirty="0" smtClean="0">
                <a:solidFill>
                  <a:schemeClr val="tx1"/>
                </a:solidFill>
              </a:rPr>
              <a:t>が少ない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10" name="下リボン 9"/>
          <p:cNvSpPr/>
          <p:nvPr/>
        </p:nvSpPr>
        <p:spPr>
          <a:xfrm>
            <a:off x="107504" y="5771376"/>
            <a:ext cx="8784976" cy="609952"/>
          </a:xfrm>
          <a:prstGeom prst="ribbon">
            <a:avLst>
              <a:gd name="adj1" fmla="val 16667"/>
              <a:gd name="adj2" fmla="val 75000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川の</a:t>
            </a:r>
            <a:r>
              <a:rPr lang="ja-JP" altLang="en-US" dirty="0" smtClean="0">
                <a:solidFill>
                  <a:schemeClr val="tx1"/>
                </a:solidFill>
              </a:rPr>
              <a:t>多い日本にピッタリ！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52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0" t="3814" r="14020" b="3908"/>
          <a:stretch/>
        </p:blipFill>
        <p:spPr>
          <a:xfrm>
            <a:off x="3004369" y="274639"/>
            <a:ext cx="3007791" cy="5451621"/>
          </a:xfr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地熱</a:t>
            </a:r>
            <a:r>
              <a:rPr kumimoji="1" lang="ja-JP" altLang="en-US" dirty="0" smtClean="0"/>
              <a:t>発電の　　</a:t>
            </a:r>
            <a:r>
              <a:rPr lang="ja-JP" altLang="en-US" sz="5400" dirty="0" err="1" smtClean="0">
                <a:solidFill>
                  <a:srgbClr val="C0000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ちね</a:t>
            </a:r>
            <a:r>
              <a:rPr lang="ja-JP" altLang="en-US" sz="5400" dirty="0" smtClean="0">
                <a:solidFill>
                  <a:srgbClr val="C00000"/>
                </a:solidFill>
                <a:latin typeface="AR P悠々ゴシック体E" panose="020B0600010101010101" pitchFamily="50" charset="-128"/>
                <a:ea typeface="AR P悠々ゴシック体E" panose="020B0600010101010101" pitchFamily="50" charset="-128"/>
              </a:rPr>
              <a:t>蔵</a:t>
            </a:r>
            <a:endParaRPr kumimoji="1" lang="ja-JP" altLang="en-US" dirty="0">
              <a:solidFill>
                <a:srgbClr val="C00000"/>
              </a:solidFill>
              <a:latin typeface="AR P悠々ゴシック体E" panose="020B0600010101010101" pitchFamily="50" charset="-128"/>
              <a:ea typeface="AR P悠々ゴシック体E" panose="020B0600010101010101" pitchFamily="50" charset="-128"/>
            </a:endParaRPr>
          </a:p>
        </p:txBody>
      </p:sp>
      <p:sp>
        <p:nvSpPr>
          <p:cNvPr id="4" name="円/楕円 3"/>
          <p:cNvSpPr/>
          <p:nvPr/>
        </p:nvSpPr>
        <p:spPr>
          <a:xfrm>
            <a:off x="395536" y="1484784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発電</a:t>
            </a:r>
            <a:r>
              <a:rPr lang="ja-JP" altLang="en-US" dirty="0" smtClean="0">
                <a:solidFill>
                  <a:schemeClr val="tx1"/>
                </a:solidFill>
              </a:rPr>
              <a:t>に使った熱は暖房に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5868144" y="1556792"/>
            <a:ext cx="3096344" cy="1095229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天気</a:t>
            </a:r>
            <a:r>
              <a:rPr lang="ja-JP" altLang="en-US" dirty="0" smtClean="0">
                <a:solidFill>
                  <a:schemeClr val="tx1"/>
                </a:solidFill>
              </a:rPr>
              <a:t>や風は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気にしない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7" name="雲 6"/>
          <p:cNvSpPr/>
          <p:nvPr/>
        </p:nvSpPr>
        <p:spPr>
          <a:xfrm>
            <a:off x="251520" y="3501008"/>
            <a:ext cx="3096344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適した場所</a:t>
            </a:r>
            <a:r>
              <a:rPr lang="ja-JP" altLang="en-US" dirty="0" smtClean="0">
                <a:solidFill>
                  <a:schemeClr val="tx1"/>
                </a:solidFill>
              </a:rPr>
              <a:t>に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自然公園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8" name="雲 7"/>
          <p:cNvSpPr/>
          <p:nvPr/>
        </p:nvSpPr>
        <p:spPr>
          <a:xfrm>
            <a:off x="6012160" y="3140968"/>
            <a:ext cx="3096344" cy="1152128"/>
          </a:xfrm>
          <a:prstGeom prst="cloud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fontScale="85000" lnSpcReduction="20000"/>
          </a:bodyPr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掘るのに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時間が･･･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11" name="下リボン 10"/>
          <p:cNvSpPr/>
          <p:nvPr/>
        </p:nvSpPr>
        <p:spPr>
          <a:xfrm>
            <a:off x="107504" y="5771376"/>
            <a:ext cx="8784976" cy="609952"/>
          </a:xfrm>
          <a:prstGeom prst="ribbon">
            <a:avLst>
              <a:gd name="adj1" fmla="val 16667"/>
              <a:gd name="adj2" fmla="val 75000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火山で温泉，ついでに発電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67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tem.shopping.c.yimg.jp/i/j/kwn_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258" y="4107240"/>
            <a:ext cx="1464072" cy="146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コンテンツ プレースホルダ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0" t="3814" r="14020" b="3908"/>
          <a:stretch/>
        </p:blipFill>
        <p:spPr bwMode="auto">
          <a:xfrm>
            <a:off x="8440149" y="4193340"/>
            <a:ext cx="703851" cy="1275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コンテンツ プレースホルダー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7" t="24497" r="16268" b="24591"/>
          <a:stretch/>
        </p:blipFill>
        <p:spPr bwMode="auto">
          <a:xfrm>
            <a:off x="112069" y="2734354"/>
            <a:ext cx="931352" cy="1027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コンテンツ プレースホルダー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9" t="22923" r="11619" b="19095"/>
          <a:stretch/>
        </p:blipFill>
        <p:spPr bwMode="auto">
          <a:xfrm>
            <a:off x="76672" y="575082"/>
            <a:ext cx="1110952" cy="1259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コンテンツ プレースホルダー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19724" r="7274" b="18227"/>
          <a:stretch/>
        </p:blipFill>
        <p:spPr bwMode="auto">
          <a:xfrm>
            <a:off x="8116586" y="476672"/>
            <a:ext cx="936104" cy="101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コンテンツ プレースホルダー 4"/>
          <p:cNvPicPr>
            <a:picLocks noGrp="1" noChangeAspect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1" t="18133" r="11304" b="18227"/>
          <a:stretch/>
        </p:blipFill>
        <p:spPr>
          <a:xfrm>
            <a:off x="4378636" y="2348880"/>
            <a:ext cx="857174" cy="1008440"/>
          </a:xfr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日本は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307809" y="1268759"/>
            <a:ext cx="4104456" cy="1579313"/>
          </a:xfrm>
          <a:prstGeom prst="ellipse">
            <a:avLst/>
          </a:prstGeom>
          <a:solidFill>
            <a:srgbClr val="FFC000"/>
          </a:solidFill>
          <a:ln>
            <a:solidFill>
              <a:srgbClr val="FF330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太陽は四季を通じて降り注ぐ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円/楕円 4"/>
          <p:cNvSpPr/>
          <p:nvPr/>
        </p:nvSpPr>
        <p:spPr>
          <a:xfrm>
            <a:off x="4716016" y="5090047"/>
            <a:ext cx="4264666" cy="1579313"/>
          </a:xfrm>
          <a:prstGeom prst="ellipse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火山の国だから温泉が多い</a:t>
            </a:r>
            <a:endParaRPr kumimoji="1" lang="ja-JP" altLang="en-US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5056620" y="1268760"/>
            <a:ext cx="4104456" cy="1579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国土</a:t>
            </a:r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の</a:t>
            </a:r>
            <a:r>
              <a:rPr lang="en-US" altLang="ja-JP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割は森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円/楕円 6"/>
          <p:cNvSpPr/>
          <p:nvPr/>
        </p:nvSpPr>
        <p:spPr>
          <a:xfrm>
            <a:off x="4443722" y="3020908"/>
            <a:ext cx="4644008" cy="1579313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海に囲まれて</a:t>
            </a:r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いて沖には</a:t>
            </a:r>
            <a:r>
              <a:rPr lang="ja-JP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強い風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688740" y="3217839"/>
            <a:ext cx="3456384" cy="1579313"/>
          </a:xfrm>
          <a:prstGeom prst="ellips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川は</a:t>
            </a:r>
            <a:r>
              <a:rPr kumimoji="1" lang="en-US" altLang="ja-JP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kumimoji="1"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万以上</a:t>
            </a:r>
            <a:endParaRPr kumimoji="1" lang="en-US" altLang="ja-JP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流れも早い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円/楕円 8"/>
          <p:cNvSpPr/>
          <p:nvPr/>
        </p:nvSpPr>
        <p:spPr>
          <a:xfrm>
            <a:off x="179512" y="4946031"/>
            <a:ext cx="4474840" cy="1579313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世界</a:t>
            </a:r>
            <a:r>
              <a:rPr lang="ja-JP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をリードするテクノロジー</a:t>
            </a:r>
            <a:endParaRPr kumimoji="1" lang="ja-JP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548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mv="urn:schemas-microsoft-com:mac:vml" xmlns="">
      <mp:transition xmlns:mp="http://schemas.microsoft.com/office/mac/powerpoint/2008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32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つまり日本は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700808"/>
            <a:ext cx="8640960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ja-JP" sz="5400" dirty="0">
                <a:solidFill>
                  <a:srgbClr val="00B050"/>
                </a:solidFill>
                <a:latin typeface="AR悠々ゴシック体E" pitchFamily="49" charset="-128"/>
                <a:ea typeface="AR悠々ゴシック体E" pitchFamily="49" charset="-128"/>
              </a:rPr>
              <a:t>Green </a:t>
            </a:r>
            <a:r>
              <a:rPr lang="en-US" altLang="ja-JP" sz="5400" dirty="0" smtClean="0">
                <a:solidFill>
                  <a:srgbClr val="00B050"/>
                </a:solidFill>
                <a:latin typeface="AR悠々ゴシック体E" pitchFamily="49" charset="-128"/>
                <a:ea typeface="AR悠々ゴシック体E" pitchFamily="49" charset="-128"/>
              </a:rPr>
              <a:t>Power</a:t>
            </a:r>
            <a:r>
              <a:rPr lang="ja-JP" altLang="en-US" sz="5400" dirty="0" smtClean="0">
                <a:solidFill>
                  <a:srgbClr val="00B050"/>
                </a:solidFill>
                <a:latin typeface="AR悠々ゴシック体E" pitchFamily="49" charset="-128"/>
                <a:ea typeface="AR悠々ゴシック体E" pitchFamily="49" charset="-128"/>
              </a:rPr>
              <a:t>に</a:t>
            </a:r>
            <a:endParaRPr lang="en-US" altLang="ja-JP" sz="5400" dirty="0" smtClean="0">
              <a:solidFill>
                <a:srgbClr val="00B05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r>
              <a:rPr lang="ja-JP" altLang="en-US" sz="5400" dirty="0" smtClean="0">
                <a:solidFill>
                  <a:srgbClr val="00B050"/>
                </a:solidFill>
                <a:latin typeface="AR悠々ゴシック体E" pitchFamily="49" charset="-128"/>
                <a:ea typeface="AR悠々ゴシック体E" pitchFamily="49" charset="-128"/>
              </a:rPr>
              <a:t>関していえば</a:t>
            </a:r>
            <a:endParaRPr lang="en-US" altLang="ja-JP" sz="5400" dirty="0" smtClean="0">
              <a:solidFill>
                <a:srgbClr val="00B05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r>
              <a:rPr lang="ja-JP" altLang="en-US" sz="8000" dirty="0" smtClean="0">
                <a:solidFill>
                  <a:srgbClr val="00B050"/>
                </a:solidFill>
                <a:latin typeface="AR悠々ゴシック体E" pitchFamily="49" charset="-128"/>
                <a:ea typeface="AR悠々ゴシック体E" pitchFamily="49" charset="-128"/>
              </a:rPr>
              <a:t>資源大国</a:t>
            </a:r>
            <a:endParaRPr lang="en-US" altLang="ja-JP" sz="8000" dirty="0" smtClean="0">
              <a:solidFill>
                <a:srgbClr val="00B05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6502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こんな</a:t>
            </a:r>
            <a:r>
              <a:rPr lang="ja-JP" altLang="en-US" dirty="0" smtClean="0"/>
              <a:t>に</a:t>
            </a:r>
            <a:r>
              <a:rPr lang="ja-JP" altLang="en-US" dirty="0" err="1" smtClean="0"/>
              <a:t>スゴイのに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2132856"/>
            <a:ext cx="8640960" cy="2210544"/>
          </a:xfrm>
        </p:spPr>
        <p:txBody>
          <a:bodyPr/>
          <a:lstStyle/>
          <a:p>
            <a:pPr marL="0" indent="0" algn="ctr">
              <a:buNone/>
            </a:pPr>
            <a:r>
              <a:rPr kumimoji="1" lang="ja-JP" altLang="en-US" sz="60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なかなか広まらない</a:t>
            </a:r>
            <a:r>
              <a:rPr kumimoji="1" lang="en-US" altLang="ja-JP" sz="60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…</a:t>
            </a:r>
            <a:endParaRPr kumimoji="1" lang="ja-JP" altLang="en-US" sz="6000" dirty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  <p:sp>
        <p:nvSpPr>
          <p:cNvPr id="5" name="円形吹き出し 4"/>
          <p:cNvSpPr/>
          <p:nvPr/>
        </p:nvSpPr>
        <p:spPr>
          <a:xfrm>
            <a:off x="27564" y="3645024"/>
            <a:ext cx="6560660" cy="2232248"/>
          </a:xfrm>
          <a:prstGeom prst="wedgeEllipseCallout">
            <a:avLst>
              <a:gd name="adj1" fmla="val 65069"/>
              <a:gd name="adj2" fmla="val 42935"/>
            </a:avLst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kumimoji="1" lang="en-US" altLang="ja-JP" sz="3600" dirty="0" smtClean="0"/>
              <a:t>Green Power</a:t>
            </a:r>
            <a:r>
              <a:rPr kumimoji="1" lang="ja-JP" altLang="en-US" sz="3600" dirty="0" smtClean="0"/>
              <a:t>の発電量</a:t>
            </a:r>
            <a:endParaRPr kumimoji="1" lang="en-US" altLang="ja-JP" sz="3600" dirty="0" smtClean="0"/>
          </a:p>
          <a:p>
            <a:pPr algn="ctr"/>
            <a:r>
              <a:rPr lang="ja-JP" altLang="en-US" sz="5400" b="1" dirty="0"/>
              <a:t>総発電量</a:t>
            </a:r>
            <a:r>
              <a:rPr lang="ja-JP" altLang="en-US" sz="5400" b="1" dirty="0" smtClean="0"/>
              <a:t>の</a:t>
            </a:r>
            <a:r>
              <a:rPr lang="ja-JP" altLang="en-US" sz="5400" b="1" dirty="0"/>
              <a:t>４</a:t>
            </a:r>
            <a:r>
              <a:rPr lang="en-US" altLang="ja-JP" sz="5400" b="1" dirty="0" smtClean="0"/>
              <a:t>%</a:t>
            </a:r>
            <a:endParaRPr kumimoji="1" lang="ja-JP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83534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どうして</a:t>
            </a:r>
            <a:r>
              <a:rPr lang="ja-JP" altLang="en-US" dirty="0" smtClean="0"/>
              <a:t>広まらない？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4800" y="1600200"/>
            <a:ext cx="8640960" cy="2210544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60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キャラクターが</a:t>
            </a:r>
            <a:endParaRPr lang="en-US" altLang="ja-JP" sz="6000" dirty="0" smtClean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r>
              <a:rPr lang="ja-JP" altLang="en-US" sz="60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知られてない</a:t>
            </a:r>
            <a:endParaRPr kumimoji="1" lang="en-US" altLang="ja-JP" sz="6000" dirty="0" smtClean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endParaRPr kumimoji="1" lang="ja-JP" altLang="en-US" sz="6000" dirty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  <p:sp>
        <p:nvSpPr>
          <p:cNvPr id="5" name="円形吹き出し 4"/>
          <p:cNvSpPr/>
          <p:nvPr/>
        </p:nvSpPr>
        <p:spPr>
          <a:xfrm>
            <a:off x="27564" y="3645024"/>
            <a:ext cx="7136724" cy="2232248"/>
          </a:xfrm>
          <a:prstGeom prst="wedgeEllipseCallout">
            <a:avLst>
              <a:gd name="adj1" fmla="val 56655"/>
              <a:gd name="adj2" fmla="val 39878"/>
            </a:avLst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kumimoji="1" lang="ja-JP" altLang="en-US" sz="4400" b="1" dirty="0" smtClean="0"/>
              <a:t>子どもがやるほうが</a:t>
            </a:r>
            <a:r>
              <a:rPr kumimoji="1" lang="ja-JP" altLang="en-US" sz="5400" b="1" dirty="0" smtClean="0"/>
              <a:t>うまいでしょ</a:t>
            </a:r>
            <a:endParaRPr kumimoji="1" lang="ja-JP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77245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ということで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2132856"/>
            <a:ext cx="8640960" cy="2210544"/>
          </a:xfrm>
        </p:spPr>
        <p:txBody>
          <a:bodyPr/>
          <a:lstStyle/>
          <a:p>
            <a:pPr marL="0" indent="0" algn="ctr">
              <a:buNone/>
            </a:pPr>
            <a:r>
              <a:rPr kumimoji="1"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みんな</a:t>
            </a:r>
            <a:r>
              <a:rPr kumimoji="1"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に</a:t>
            </a:r>
            <a:endParaRPr kumimoji="1" lang="en-US" altLang="ja-JP" sz="5400" dirty="0" smtClean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r>
              <a:rPr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この</a:t>
            </a:r>
            <a:r>
              <a:rPr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キャラクター</a:t>
            </a:r>
            <a:r>
              <a:rPr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のＣＭを</a:t>
            </a:r>
            <a:endParaRPr kumimoji="1" lang="en-US" altLang="ja-JP" sz="5400" dirty="0" smtClean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  <a:p>
            <a:pPr marL="0" indent="0" algn="ctr">
              <a:buNone/>
            </a:pPr>
            <a:r>
              <a:rPr lang="ja-JP" altLang="en-US" sz="5400" dirty="0" smtClean="0">
                <a:solidFill>
                  <a:srgbClr val="FF0000"/>
                </a:solidFill>
                <a:latin typeface="AR悠々ゴシック体E" pitchFamily="49" charset="-128"/>
                <a:ea typeface="AR悠々ゴシック体E" pitchFamily="49" charset="-128"/>
              </a:rPr>
              <a:t>つくって欲しい！</a:t>
            </a:r>
            <a:endParaRPr kumimoji="1" lang="ja-JP" altLang="en-US" sz="5400" dirty="0">
              <a:solidFill>
                <a:srgbClr val="FF0000"/>
              </a:solidFill>
              <a:latin typeface="AR悠々ゴシック体E" pitchFamily="49" charset="-128"/>
              <a:ea typeface="AR悠々ゴシック体E" pitchFamily="49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77072"/>
            <a:ext cx="1326349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1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riginal">
  <a:themeElements>
    <a:clrScheme name="Origina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igina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igin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igina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igina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igina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igina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igina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igina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JREGION</Template>
  <TotalTime>3203</TotalTime>
  <Words>388</Words>
  <Application>Microsoft Office PowerPoint</Application>
  <PresentationFormat>画面に合わせる (4:3)</PresentationFormat>
  <Paragraphs>102</Paragraphs>
  <Slides>21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21</vt:i4>
      </vt:variant>
    </vt:vector>
  </HeadingPairs>
  <TitlesOfParts>
    <vt:vector size="22" baseType="lpstr">
      <vt:lpstr>Original</vt:lpstr>
      <vt:lpstr>Green Powersを 世の中に広めよう</vt:lpstr>
      <vt:lpstr>PowerPoint プレゼンテーション</vt:lpstr>
      <vt:lpstr>PowerPoint プレゼンテーション</vt:lpstr>
      <vt:lpstr>現在は</vt:lpstr>
      <vt:lpstr>火力発電って？</vt:lpstr>
      <vt:lpstr>日本のエネルギー自給率</vt:lpstr>
      <vt:lpstr>だいじょうぶ？</vt:lpstr>
      <vt:lpstr>Green Powerとは</vt:lpstr>
      <vt:lpstr>GREEN POWERには ５つの種類がある</vt:lpstr>
      <vt:lpstr>みんなは知らないだろうけど、 それぞれキャラクターがいます</vt:lpstr>
      <vt:lpstr>PowerPoint プレゼンテーション</vt:lpstr>
      <vt:lpstr>風力発電の風子</vt:lpstr>
      <vt:lpstr>バイオマス発電のばいおん</vt:lpstr>
      <vt:lpstr>太陽光発電のサンちゃん</vt:lpstr>
      <vt:lpstr>水力発電のミズリン</vt:lpstr>
      <vt:lpstr>地熱発電の　　ちね蔵</vt:lpstr>
      <vt:lpstr>日本は</vt:lpstr>
      <vt:lpstr>つまり日本は</vt:lpstr>
      <vt:lpstr>こんなにスゴイのに</vt:lpstr>
      <vt:lpstr>どうして広まらない？</vt:lpstr>
      <vt:lpstr>ということで</vt:lpstr>
    </vt:vector>
  </TitlesOfParts>
  <Company>一宮女学園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自己効力 Self-Efficacy</dc:title>
  <dc:creator>numataa</dc:creator>
  <cp:lastModifiedBy>音なぎ 省一郎</cp:lastModifiedBy>
  <cp:revision>235</cp:revision>
  <cp:lastPrinted>2014-11-07T05:22:29Z</cp:lastPrinted>
  <dcterms:created xsi:type="dcterms:W3CDTF">2014-11-11T15:17:18Z</dcterms:created>
  <dcterms:modified xsi:type="dcterms:W3CDTF">2016-03-01T04:40:14Z</dcterms:modified>
</cp:coreProperties>
</file>